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2" r:id="rId2"/>
    <p:sldId id="273" r:id="rId3"/>
    <p:sldId id="274" r:id="rId4"/>
    <p:sldId id="285" r:id="rId5"/>
    <p:sldId id="257" r:id="rId6"/>
    <p:sldId id="262" r:id="rId7"/>
    <p:sldId id="259" r:id="rId8"/>
    <p:sldId id="260" r:id="rId9"/>
    <p:sldId id="258" r:id="rId10"/>
    <p:sldId id="283" r:id="rId11"/>
    <p:sldId id="284" r:id="rId12"/>
    <p:sldId id="276" r:id="rId13"/>
    <p:sldId id="261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5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8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5034F-68AC-42D1-81B9-D821E405D94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044F-2A4D-4092-B0AA-2313C9CCB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DF04-3747-493A-ACFB-69EA9B4B979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500C-7853-494F-9C2B-69E105FFE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5D5BC-3701-402E-A0F7-33C6E3DCAEB6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9D76-F5B4-4D2B-8392-64C8A115E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722B-C2AD-494B-876B-8A98640FBB0E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56AB-1972-43F7-A047-5ECF01266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9D59B-64E8-4C40-AC1A-F6D3FF07C22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CB083-DDE9-4E59-8010-5C74A5357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80084-F002-42E1-9FED-380312455C26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FC9F6-7B1E-4E21-97A9-6FE6C689B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B3A6-6CD6-4621-A542-C82916B4BC8D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3FC4-13D6-4826-B819-84966C575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5B29-A718-41D4-8634-1C647015EAE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D428B-3EAA-4AC8-9EB0-2DCEAB858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0529-4913-49A6-8922-FE053B1EE60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A930-AED5-4070-A78F-F3C1F6751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8C7DC-F6D3-443F-984B-04B657500E2D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A6F4-1D9C-45DB-8753-5559BE2F5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2F48-6A6B-4DD7-AB80-33C146A2F02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956D-9954-4FEF-BD5E-24DA4954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4F6A7-A34A-415F-BC4D-7CAF81CCFCAE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735866-85ED-464B-B847-C7E9CD5E0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jpeg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8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8280400" cy="5903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ПАМЯТКА</a:t>
            </a:r>
            <a:br>
              <a:rPr lang="kk-KZ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 правилах поведения</a:t>
            </a:r>
            <a:b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kk-KZ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угрозе или совершении акта терроризма</a:t>
            </a:r>
            <a:endParaRPr lang="ru-RU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contourW="12700" prstMaterial="clear">
            <a:bevelT h="635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приготовтесь  к срочной эвакуации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сложите в сумку документы, деньги, немного продуктов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приготовьте набор лекарственных средств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уберите с балкона горючие и легковоспламеняющиеся   материалы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включите радио и телевизор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посещайте места скопления большого количества людей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держите при себе номера телефонов экстренных служб  и другие необходимые номера телефонов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92893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350043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44371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ПОЛУЧИЛИ ИНФОРМАЦИЮ О СОВЕРШЕНИИ АКТА ТЕРРОРИЗМА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9291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57158" y="564357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9218" name="Object 53"/>
          <p:cNvGraphicFramePr>
            <a:graphicFrameLocks noChangeAspect="1"/>
          </p:cNvGraphicFramePr>
          <p:nvPr/>
        </p:nvGraphicFramePr>
        <p:xfrm>
          <a:off x="6929438" y="4286250"/>
          <a:ext cx="2022475" cy="2359025"/>
        </p:xfrm>
        <a:graphic>
          <a:graphicData uri="http://schemas.openxmlformats.org/presentationml/2006/ole">
            <p:oleObj spid="_x0000_s9218" name="CorelDRAW CMX" r:id="rId3" imgW="2358360" imgH="2750760" progId="">
              <p:embed/>
            </p:oleObj>
          </a:graphicData>
        </a:graphic>
      </p:graphicFrame>
      <p:pic>
        <p:nvPicPr>
          <p:cNvPr id="21" name="Рисунок 20" descr="slide0001-3.jpg"/>
          <p:cNvPicPr>
            <a:picLocks noChangeAspect="1"/>
          </p:cNvPicPr>
          <p:nvPr/>
        </p:nvPicPr>
        <p:blipFill>
          <a:blip r:embed="rId4" cstate="screen">
            <a:lum bright="-20000" contrast="40000"/>
            <a:extLst>
              <a:ext uri="{28A0092B-C50C-407E-A947-70E740481C1C}"/>
            </a:extLst>
          </a:blip>
          <a:srcRect b="-5780"/>
          <a:stretch>
            <a:fillRect/>
          </a:stretch>
        </p:blipFill>
        <p:spPr>
          <a:xfrm>
            <a:off x="7358082" y="1428736"/>
            <a:ext cx="16430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219" name="Object 65"/>
          <p:cNvGraphicFramePr>
            <a:graphicFrameLocks noChangeAspect="1"/>
          </p:cNvGraphicFramePr>
          <p:nvPr/>
        </p:nvGraphicFramePr>
        <p:xfrm>
          <a:off x="4857750" y="4143375"/>
          <a:ext cx="2085975" cy="2517775"/>
        </p:xfrm>
        <a:graphic>
          <a:graphicData uri="http://schemas.openxmlformats.org/presentationml/2006/ole">
            <p:oleObj spid="_x0000_s9219" name="CorelDRAW CMX" r:id="rId5" imgW="3556080" imgH="4291920" progId="">
              <p:embed/>
            </p:oleObj>
          </a:graphicData>
        </a:graphic>
      </p:graphicFrame>
      <p:graphicFrame>
        <p:nvGraphicFramePr>
          <p:cNvPr id="9220" name="Object 66"/>
          <p:cNvGraphicFramePr>
            <a:graphicFrameLocks noChangeAspect="1"/>
          </p:cNvGraphicFramePr>
          <p:nvPr/>
        </p:nvGraphicFramePr>
        <p:xfrm>
          <a:off x="5214938" y="2857500"/>
          <a:ext cx="2357437" cy="1093788"/>
        </p:xfrm>
        <a:graphic>
          <a:graphicData uri="http://schemas.openxmlformats.org/presentationml/2006/ole">
            <p:oleObj spid="_x0000_s9220" name="CorelDRAW CMX" r:id="rId6" imgW="4599360" imgH="2135880" progId="">
              <p:embed/>
            </p:oleObj>
          </a:graphicData>
        </a:graphic>
      </p:graphicFrame>
      <p:graphicFrame>
        <p:nvGraphicFramePr>
          <p:cNvPr id="9221" name="Object 67"/>
          <p:cNvGraphicFramePr>
            <a:graphicFrameLocks noChangeAspect="1"/>
          </p:cNvGraphicFramePr>
          <p:nvPr/>
        </p:nvGraphicFramePr>
        <p:xfrm>
          <a:off x="7858125" y="3214688"/>
          <a:ext cx="814388" cy="1279525"/>
        </p:xfrm>
        <a:graphic>
          <a:graphicData uri="http://schemas.openxmlformats.org/presentationml/2006/ole">
            <p:oleObj spid="_x0000_s9221" name="CorelDRAW CMX" r:id="rId7" imgW="2929680" imgH="4599360" progId="">
              <p:embed/>
            </p:oleObj>
          </a:graphicData>
        </a:graphic>
      </p:graphicFrame>
      <p:graphicFrame>
        <p:nvGraphicFramePr>
          <p:cNvPr id="9222" name="Object 68"/>
          <p:cNvGraphicFramePr>
            <a:graphicFrameLocks noChangeAspect="1"/>
          </p:cNvGraphicFramePr>
          <p:nvPr/>
        </p:nvGraphicFramePr>
        <p:xfrm>
          <a:off x="6786563" y="3643313"/>
          <a:ext cx="928687" cy="1084262"/>
        </p:xfrm>
        <a:graphic>
          <a:graphicData uri="http://schemas.openxmlformats.org/presentationml/2006/ole">
            <p:oleObj spid="_x0000_s9222" name="CorelDRAW CMX" r:id="rId8" imgW="2280240" imgH="2662920" progId="">
              <p:embed/>
            </p:oleObj>
          </a:graphicData>
        </a:graphic>
      </p:graphicFrame>
      <p:pic>
        <p:nvPicPr>
          <p:cNvPr id="9249" name="Picture 8" descr="C:\Users\Home\Desktop\Новая папка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38" y="500063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71500" y="1643063"/>
            <a:ext cx="3929063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соблюдайте спокойствие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выполняйте указания сотрудников правоохранительных органов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четко, без спешки и суеты выходите из здания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одентесь,  помогите замешкавшимся коллегам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выключите газ, воду, электричество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держитесь подальше от зданий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проведите перекличку и удостовертесь в наличии всех людей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обеспечьте нахождение свидетелей на месте происшествия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23528" y="17728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3528" y="29249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3528" y="3573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3528" y="42210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323528" y="22768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поступила информация об эвакуации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57158" y="48577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95536" y="60932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52863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42" name="Object 64"/>
          <p:cNvGraphicFramePr>
            <a:graphicFrameLocks noChangeAspect="1"/>
          </p:cNvGraphicFramePr>
          <p:nvPr/>
        </p:nvGraphicFramePr>
        <p:xfrm>
          <a:off x="4929188" y="357188"/>
          <a:ext cx="3957637" cy="2778125"/>
        </p:xfrm>
        <a:graphic>
          <a:graphicData uri="http://schemas.openxmlformats.org/presentationml/2006/ole">
            <p:oleObj spid="_x0000_s10242" name="CorelDRAW" r:id="rId3" imgW="5550840" imgH="3896640" progId="">
              <p:embed/>
            </p:oleObj>
          </a:graphicData>
        </a:graphic>
      </p:graphicFrame>
      <p:pic>
        <p:nvPicPr>
          <p:cNvPr id="10271" name="Picture 3" descr="C:\Users\Home\Desktop\Новая папка\39511240.duv4pqb2cf.W6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286125"/>
            <a:ext cx="45132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2"/>
          <p:cNvGraphicFramePr>
            <a:graphicFrameLocks noChangeAspect="1"/>
          </p:cNvGraphicFramePr>
          <p:nvPr/>
        </p:nvGraphicFramePr>
        <p:xfrm>
          <a:off x="6000750" y="4286250"/>
          <a:ext cx="2857500" cy="2332038"/>
        </p:xfrm>
        <a:graphic>
          <a:graphicData uri="http://schemas.openxmlformats.org/presentationml/2006/ole">
            <p:oleObj spid="_x0000_s11266" name="CorelDRAW" r:id="rId3" imgW="3281040" imgH="2677680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74039" y="260648"/>
            <a:ext cx="719107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ВАС ЗАХВАТИЛИ В ЗАЛОЖНИКИ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733256"/>
            <a:ext cx="5500726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ВАС ОБЯЗАТЕЛЬНО СПАСУТ!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11188" y="836613"/>
            <a:ext cx="467518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поддавайтесь панике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кричите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 выражайте гнев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максимально сохранять спокойствие и выдержку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 ведите самостоятельных переговоров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выражайте  открытую враждебность по отношению к преступникам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окажите помощь людям, находящимся рядом </a:t>
            </a:r>
          </a:p>
          <a:p>
            <a:pPr algn="just"/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наличии возможности  сообщите в полицию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пытайтесь бежать, если нет полной уверенности в успехе 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428596" y="10001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28596" y="135729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67544" y="321297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67544" y="39330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67544" y="458112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428596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67544" y="220486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67544" y="285293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67544" y="522920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1267" name="Object 64"/>
          <p:cNvGraphicFramePr>
            <a:graphicFrameLocks noChangeAspect="1"/>
          </p:cNvGraphicFramePr>
          <p:nvPr/>
        </p:nvGraphicFramePr>
        <p:xfrm>
          <a:off x="5786438" y="2143125"/>
          <a:ext cx="3000375" cy="2106613"/>
        </p:xfrm>
        <a:graphic>
          <a:graphicData uri="http://schemas.openxmlformats.org/presentationml/2006/ole">
            <p:oleObj spid="_x0000_s11267" name="CorelDRAW" r:id="rId4" imgW="5550840" imgH="3896640" progId="">
              <p:embed/>
            </p:oleObj>
          </a:graphicData>
        </a:graphic>
      </p:graphicFrame>
      <p:graphicFrame>
        <p:nvGraphicFramePr>
          <p:cNvPr id="11268" name="Object 62"/>
          <p:cNvGraphicFramePr>
            <a:graphicFrameLocks noChangeAspect="1"/>
          </p:cNvGraphicFramePr>
          <p:nvPr/>
        </p:nvGraphicFramePr>
        <p:xfrm>
          <a:off x="6072188" y="928688"/>
          <a:ext cx="2428875" cy="1122362"/>
        </p:xfrm>
        <a:graphic>
          <a:graphicData uri="http://schemas.openxmlformats.org/presentationml/2006/ole">
            <p:oleObj spid="_x0000_s11268" name="CorelDRAW" r:id="rId5" imgW="7212600" imgH="3332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71500" y="1857375"/>
            <a:ext cx="3581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ложитесь на пол лицом вниз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положите руки на затылке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бегите в сторону сотрудников спецназа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приближайтесь к онкам, дверям</a:t>
            </a:r>
          </a:p>
          <a:p>
            <a:pPr algn="just"/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берите в руки оружие преступников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4777270" cy="156966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НАЧАЛЕ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СПЕЦОПЕРАЦИИ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ОСВОБОЖДЕНИЮ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95536" y="29249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95536" y="3573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2290" name="Object 60"/>
          <p:cNvGraphicFramePr>
            <a:graphicFrameLocks noChangeAspect="1"/>
          </p:cNvGraphicFramePr>
          <p:nvPr/>
        </p:nvGraphicFramePr>
        <p:xfrm>
          <a:off x="5003800" y="260350"/>
          <a:ext cx="2133600" cy="2714625"/>
        </p:xfrm>
        <a:graphic>
          <a:graphicData uri="http://schemas.openxmlformats.org/presentationml/2006/ole">
            <p:oleObj spid="_x0000_s12290" name="CorelDRAW" r:id="rId3" imgW="1438560" imgH="1830600" progId="">
              <p:embed/>
            </p:oleObj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467544" y="42930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291" name="Object 23"/>
          <p:cNvGraphicFramePr>
            <a:graphicFrameLocks noChangeAspect="1"/>
          </p:cNvGraphicFramePr>
          <p:nvPr/>
        </p:nvGraphicFramePr>
        <p:xfrm>
          <a:off x="6500813" y="357188"/>
          <a:ext cx="2433637" cy="2357437"/>
        </p:xfrm>
        <a:graphic>
          <a:graphicData uri="http://schemas.openxmlformats.org/presentationml/2006/ole">
            <p:oleObj spid="_x0000_s12291" name="CorelDRAW" r:id="rId4" imgW="4710240" imgH="4563360" progId="">
              <p:embed/>
            </p:oleObj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788024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308" name="Рисунок 20" descr="освобождени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105150"/>
            <a:ext cx="412591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1"/>
          <p:cNvGraphicFramePr>
            <a:graphicFrameLocks noChangeAspect="1"/>
          </p:cNvGraphicFramePr>
          <p:nvPr/>
        </p:nvGraphicFramePr>
        <p:xfrm>
          <a:off x="6500813" y="1785938"/>
          <a:ext cx="2428875" cy="4830762"/>
        </p:xfrm>
        <a:graphic>
          <a:graphicData uri="http://schemas.openxmlformats.org/presentationml/2006/ole">
            <p:oleObj spid="_x0000_s13314" name="CorelDRAW CMX" r:id="rId3" imgW="1248840" imgH="2338920" progId="">
              <p:embed/>
            </p:oleObj>
          </a:graphicData>
        </a:graphic>
      </p:graphicFrame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642938" y="1857375"/>
            <a:ext cx="4143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дышите через мокрую ткань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намочите  одежду или укройтесь мокрой тканью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побыстрее покинуть здание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передвигайтесь нагнувшись ближе к полу или на четвереньках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пользуйтесь лифтами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не смогли выйти из здания, откройте окно и подайте знак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5" name="Object 53"/>
          <p:cNvGraphicFramePr>
            <a:graphicFrameLocks noChangeAspect="1"/>
          </p:cNvGraphicFramePr>
          <p:nvPr/>
        </p:nvGraphicFramePr>
        <p:xfrm>
          <a:off x="4357688" y="1500188"/>
          <a:ext cx="2022475" cy="2359025"/>
        </p:xfrm>
        <a:graphic>
          <a:graphicData uri="http://schemas.openxmlformats.org/presentationml/2006/ole">
            <p:oleObj spid="_x0000_s13315" name="CorelDRAW CMX" r:id="rId4" imgW="2358360" imgH="275076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5008" y="214290"/>
            <a:ext cx="2132315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101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2000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428596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357301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428596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467544" y="544522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0"/>
            <a:ext cx="4857784" cy="107721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Ваши действия в случае возникновения пожара!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6" name="Object 54"/>
          <p:cNvGraphicFramePr>
            <a:graphicFrameLocks noChangeAspect="1"/>
          </p:cNvGraphicFramePr>
          <p:nvPr/>
        </p:nvGraphicFramePr>
        <p:xfrm>
          <a:off x="4429125" y="3929063"/>
          <a:ext cx="2786063" cy="2744787"/>
        </p:xfrm>
        <a:graphic>
          <a:graphicData uri="http://schemas.openxmlformats.org/presentationml/2006/ole">
            <p:oleObj spid="_x0000_s13316" name="CorelDRAW" r:id="rId5" imgW="2697840" imgH="2658240" progId="">
              <p:embed/>
            </p:oleObj>
          </a:graphicData>
        </a:graphic>
      </p:graphicFrame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67544" y="58772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773238"/>
          <a:ext cx="8429684" cy="22757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44476"/>
                <a:gridCol w="1682875"/>
                <a:gridCol w="2232248"/>
                <a:gridCol w="2270085"/>
              </a:tblGrid>
              <a:tr h="1438983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Единая дежурная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диспетчерская служба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Полиция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Антитеррористическая</a:t>
                      </a:r>
                      <a:r>
                        <a:rPr lang="kk-K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«Горячая линия»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Скорая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медицинская  помощь</a:t>
                      </a:r>
                      <a:endParaRPr lang="ru-RU" sz="2400" dirty="0"/>
                    </a:p>
                  </a:txBody>
                  <a:tcPr/>
                </a:tc>
              </a:tr>
              <a:tr h="7212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k-KZ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</a:t>
                      </a:r>
                      <a:endParaRPr lang="ru-RU" sz="2800" b="1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928688" y="4143375"/>
          <a:ext cx="2932112" cy="2490788"/>
        </p:xfrm>
        <a:graphic>
          <a:graphicData uri="http://schemas.openxmlformats.org/presentationml/2006/ole">
            <p:oleObj spid="_x0000_s1026" name="CorelDRAW CMX" r:id="rId3" imgW="2770560" imgH="235296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19870" y="500042"/>
            <a:ext cx="489589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НОМЕРА ТЕЛЕФОНОВ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ЭКСТРЕННЫХ СЛУЖБ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27" name="Object 36"/>
          <p:cNvGraphicFramePr>
            <a:graphicFrameLocks noChangeAspect="1"/>
          </p:cNvGraphicFramePr>
          <p:nvPr/>
        </p:nvGraphicFramePr>
        <p:xfrm>
          <a:off x="6215063" y="4286250"/>
          <a:ext cx="2251075" cy="2284413"/>
        </p:xfrm>
        <a:graphic>
          <a:graphicData uri="http://schemas.openxmlformats.org/presentationml/2006/ole">
            <p:oleObj spid="_x0000_s1027" name="CorelDRAW" r:id="rId4" imgW="3408840" imgH="345852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29058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572008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87814" y="332656"/>
            <a:ext cx="681257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ВЗРЫВНЫХ УСТРОЙСТВ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00063" y="1000125"/>
            <a:ext cx="3500437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Антенна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Звук часового механизма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Различные провода</a:t>
            </a:r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Батарейки</a:t>
            </a:r>
          </a:p>
          <a:p>
            <a:endParaRPr lang="kk-KZ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Изоляционная лента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Бесхозные предметы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антен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928688"/>
            <a:ext cx="1928813" cy="2401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2056" name="Рисунок 14" descr="часы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2571750"/>
            <a:ext cx="15001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7" descr="1341249262_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71563"/>
            <a:ext cx="171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7"/>
          <p:cNvGraphicFramePr>
            <a:graphicFrameLocks noChangeAspect="1"/>
          </p:cNvGraphicFramePr>
          <p:nvPr/>
        </p:nvGraphicFramePr>
        <p:xfrm>
          <a:off x="7072313" y="3571875"/>
          <a:ext cx="1873250" cy="1785938"/>
        </p:xfrm>
        <a:graphic>
          <a:graphicData uri="http://schemas.openxmlformats.org/presentationml/2006/ole">
            <p:oleObj spid="_x0000_s2050" name="CorelDRAW" r:id="rId6" imgW="1140480" imgH="1087560" progId="">
              <p:embed/>
            </p:oleObj>
          </a:graphicData>
        </a:graphic>
      </p:graphicFrame>
      <p:graphicFrame>
        <p:nvGraphicFramePr>
          <p:cNvPr id="2051" name="Object 67"/>
          <p:cNvGraphicFramePr>
            <a:graphicFrameLocks noChangeAspect="1"/>
          </p:cNvGraphicFramePr>
          <p:nvPr/>
        </p:nvGraphicFramePr>
        <p:xfrm>
          <a:off x="6072188" y="4786313"/>
          <a:ext cx="1651000" cy="1643062"/>
        </p:xfrm>
        <a:graphic>
          <a:graphicData uri="http://schemas.openxmlformats.org/presentationml/2006/ole">
            <p:oleObj spid="_x0000_s2051" name="CorelDRAW" r:id="rId7" imgW="1353600" imgH="1346400" progId="">
              <p:embed/>
            </p:oleObj>
          </a:graphicData>
        </a:graphic>
      </p:graphicFrame>
      <p:pic>
        <p:nvPicPr>
          <p:cNvPr id="19" name="Рисунок 18" descr="201502101738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50" y="4714875"/>
            <a:ext cx="2276475" cy="15144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" name="Блок-схема: узел 19"/>
          <p:cNvSpPr/>
          <p:nvPr/>
        </p:nvSpPr>
        <p:spPr>
          <a:xfrm>
            <a:off x="357158" y="121442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57158" y="178592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57158" y="278605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95536" y="39330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95536" y="3356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23528" y="4869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5"/>
          <p:cNvGraphicFramePr>
            <a:graphicFrameLocks noChangeAspect="1"/>
          </p:cNvGraphicFramePr>
          <p:nvPr/>
        </p:nvGraphicFramePr>
        <p:xfrm>
          <a:off x="3286125" y="1357313"/>
          <a:ext cx="5678488" cy="2928937"/>
        </p:xfrm>
        <a:graphic>
          <a:graphicData uri="http://schemas.openxmlformats.org/presentationml/2006/ole">
            <p:oleObj spid="_x0000_s3074" name="CorelDRAW CMX" r:id="rId3" imgW="4599360" imgH="2371680" progId="">
              <p:embed/>
            </p:oleObj>
          </a:graphicData>
        </a:graphic>
      </p:graphicFrame>
      <p:sp>
        <p:nvSpPr>
          <p:cNvPr id="8" name="Пятно 1 7"/>
          <p:cNvSpPr/>
          <p:nvPr/>
        </p:nvSpPr>
        <p:spPr>
          <a:xfrm>
            <a:off x="5643570" y="2786058"/>
            <a:ext cx="1643074" cy="192882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5" name="Object 47"/>
          <p:cNvGraphicFramePr>
            <a:graphicFrameLocks noChangeAspect="1"/>
          </p:cNvGraphicFramePr>
          <p:nvPr/>
        </p:nvGraphicFramePr>
        <p:xfrm>
          <a:off x="4357688" y="4214813"/>
          <a:ext cx="1506537" cy="1436687"/>
        </p:xfrm>
        <a:graphic>
          <a:graphicData uri="http://schemas.openxmlformats.org/presentationml/2006/ole">
            <p:oleObj spid="_x0000_s3075" name="CorelDRAW" r:id="rId4" imgW="1140480" imgH="10875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2983" y="332656"/>
            <a:ext cx="629896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ВОЗМОЖНОЙ ЗАКЛАДКИ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ВЗРЫВНЫХ УСТРОЙСТВ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250825" y="1557338"/>
            <a:ext cx="33131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Общественные места:  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рынки, остановки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общественного транспорта,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магазины, 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торговые и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развлекательные центры, 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площади, парки,</a:t>
            </a:r>
          </a:p>
          <a:p>
            <a:pPr algn="just"/>
            <a:r>
              <a:rPr lang="kk-KZ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автотранспорт.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445224"/>
            <a:ext cx="6110199" cy="11541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не произошло не поддавайтесь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панике.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Она вызывает тяжкие последствия!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3" name="Рисунок 12" descr="imgba496d3f60d9836615a4b9eb7a54e3a41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4572000"/>
            <a:ext cx="29273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84213" y="2117725"/>
            <a:ext cx="45370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трогайте, не прикасайтесь, </a:t>
            </a: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открывайте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приближайтесь, не передвигайте его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пользуйтесь вблизи него мобильными телефонами, радиосвязью, не разжигайте огонь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заливайте жидкостью, не посыпайте порошком</a:t>
            </a:r>
            <a:endParaRPr lang="kk-KZ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возможности выставьте ограждение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Запомните время обнаружения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Сообщите в полицию по телефону 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«102»</a:t>
            </a:r>
            <a:endParaRPr lang="kk-KZ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Дети! – сообщите находящемуся рядом взрослому человеку (родителям, учителю, полицейскому)</a:t>
            </a:r>
            <a:endParaRPr lang="ru-RU" sz="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6215063" y="642938"/>
          <a:ext cx="2374900" cy="2009775"/>
        </p:xfrm>
        <a:graphic>
          <a:graphicData uri="http://schemas.openxmlformats.org/presentationml/2006/ole">
            <p:oleObj spid="_x0000_s4098" name="CorelDRAW CMX" r:id="rId3" imgW="7569000" imgH="6403320" progId="">
              <p:embed/>
            </p:oleObj>
          </a:graphicData>
        </a:graphic>
      </p:graphicFrame>
      <p:graphicFrame>
        <p:nvGraphicFramePr>
          <p:cNvPr id="4099" name="Object 35"/>
          <p:cNvGraphicFramePr>
            <a:graphicFrameLocks noChangeAspect="1"/>
          </p:cNvGraphicFramePr>
          <p:nvPr/>
        </p:nvGraphicFramePr>
        <p:xfrm>
          <a:off x="6572250" y="4786313"/>
          <a:ext cx="2300288" cy="1714500"/>
        </p:xfrm>
        <a:graphic>
          <a:graphicData uri="http://schemas.openxmlformats.org/presentationml/2006/ole">
            <p:oleObj spid="_x0000_s4099" name="CorelDRAW CMX" r:id="rId4" imgW="4609440" imgH="343692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512" y="260648"/>
            <a:ext cx="6005683" cy="18158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нашли неизвестный, бесхозный,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подозрительный предмет, коробку, сумку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портфель в общественном месте: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95536" y="22768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95536" y="29249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95536" y="33569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395536" y="41490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95536" y="522920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0" name="Object 36"/>
          <p:cNvGraphicFramePr>
            <a:graphicFrameLocks noChangeAspect="1"/>
          </p:cNvGraphicFramePr>
          <p:nvPr/>
        </p:nvGraphicFramePr>
        <p:xfrm>
          <a:off x="5214938" y="2714625"/>
          <a:ext cx="928687" cy="3929063"/>
        </p:xfrm>
        <a:graphic>
          <a:graphicData uri="http://schemas.openxmlformats.org/presentationml/2006/ole">
            <p:oleObj spid="_x0000_s4100" name="CorelDRAW CMX" r:id="rId5" imgW="645480" imgH="2751120" progId="">
              <p:embed/>
            </p:oleObj>
          </a:graphicData>
        </a:graphic>
      </p:graphicFrame>
      <p:sp>
        <p:nvSpPr>
          <p:cNvPr id="9" name="Пятно 1 8"/>
          <p:cNvSpPr/>
          <p:nvPr/>
        </p:nvSpPr>
        <p:spPr>
          <a:xfrm>
            <a:off x="6429388" y="3929066"/>
            <a:ext cx="1857388" cy="1785950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486916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95536" y="558924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95536" y="602128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1" name="Object 48"/>
          <p:cNvGraphicFramePr>
            <a:graphicFrameLocks noChangeAspect="1"/>
          </p:cNvGraphicFramePr>
          <p:nvPr/>
        </p:nvGraphicFramePr>
        <p:xfrm>
          <a:off x="7572375" y="2286000"/>
          <a:ext cx="1325563" cy="1928813"/>
        </p:xfrm>
        <a:graphic>
          <a:graphicData uri="http://schemas.openxmlformats.org/presentationml/2006/ole">
            <p:oleObj spid="_x0000_s4101" name="CorelDRAW" r:id="rId6" imgW="1276560" imgH="1856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714375" y="1571625"/>
            <a:ext cx="388461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держитесь подальше от толпы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передвигаться один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не зацепится или избежать удушения снимите с шеи галстук </a:t>
            </a:r>
            <a:r>
              <a:rPr lang="kk-KZ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(шарф, платок и др.) </a:t>
            </a:r>
            <a:endParaRPr lang="kk-KZ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избавтесь от ненужных вещей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согните руки в локтях, держите руки плотно прижатыми к телу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застегните все пуговицы на одежде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двигайтесь против движения толпы</a:t>
            </a:r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вы упали, постарайтесь немедленно подняться на ноги 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Object 64"/>
          <p:cNvGraphicFramePr>
            <a:graphicFrameLocks noChangeAspect="1"/>
          </p:cNvGraphicFramePr>
          <p:nvPr/>
        </p:nvGraphicFramePr>
        <p:xfrm>
          <a:off x="4000500" y="428625"/>
          <a:ext cx="4429125" cy="1722438"/>
        </p:xfrm>
        <a:graphic>
          <a:graphicData uri="http://schemas.openxmlformats.org/presentationml/2006/ole">
            <p:oleObj spid="_x0000_s5122" name="CorelDRAW CMX" r:id="rId3" imgW="2770560" imgH="1077120" progId="">
              <p:embed/>
            </p:oleObj>
          </a:graphicData>
        </a:graphic>
      </p:graphicFrame>
      <p:graphicFrame>
        <p:nvGraphicFramePr>
          <p:cNvPr id="5123" name="Object 65"/>
          <p:cNvGraphicFramePr>
            <a:graphicFrameLocks noChangeAspect="1"/>
          </p:cNvGraphicFramePr>
          <p:nvPr/>
        </p:nvGraphicFramePr>
        <p:xfrm>
          <a:off x="4572000" y="1928813"/>
          <a:ext cx="4429125" cy="1722437"/>
        </p:xfrm>
        <a:graphic>
          <a:graphicData uri="http://schemas.openxmlformats.org/presentationml/2006/ole">
            <p:oleObj spid="_x0000_s5123" name="CorelDRAW CMX" r:id="rId4" imgW="2770560" imgH="1077120" progId="">
              <p:embed/>
            </p:oleObj>
          </a:graphicData>
        </a:graphic>
      </p:graphicFrame>
      <p:sp>
        <p:nvSpPr>
          <p:cNvPr id="6" name="Блок-схема: узел 5"/>
          <p:cNvSpPr/>
          <p:nvPr/>
        </p:nvSpPr>
        <p:spPr>
          <a:xfrm>
            <a:off x="467544" y="170080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67544" y="24928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67544" y="328498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67544" y="37170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67544" y="436510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67544" y="4941168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85728"/>
            <a:ext cx="3857652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в толпе при возникновении чрезвычайных ситуаций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4" name="Object 66"/>
          <p:cNvGraphicFramePr>
            <a:graphicFrameLocks noChangeAspect="1"/>
          </p:cNvGraphicFramePr>
          <p:nvPr/>
        </p:nvGraphicFramePr>
        <p:xfrm>
          <a:off x="4786313" y="3643313"/>
          <a:ext cx="901700" cy="2662237"/>
        </p:xfrm>
        <a:graphic>
          <a:graphicData uri="http://schemas.openxmlformats.org/presentationml/2006/ole">
            <p:oleObj spid="_x0000_s5124" name="CorelDRAW" r:id="rId5" imgW="628560" imgH="1855440" progId="">
              <p:embed/>
            </p:oleObj>
          </a:graphicData>
        </a:graphic>
      </p:graphicFrame>
      <p:graphicFrame>
        <p:nvGraphicFramePr>
          <p:cNvPr id="5125" name="Object 67"/>
          <p:cNvGraphicFramePr>
            <a:graphicFrameLocks noChangeAspect="1"/>
          </p:cNvGraphicFramePr>
          <p:nvPr/>
        </p:nvGraphicFramePr>
        <p:xfrm>
          <a:off x="7215188" y="3643313"/>
          <a:ext cx="1651000" cy="1643062"/>
        </p:xfrm>
        <a:graphic>
          <a:graphicData uri="http://schemas.openxmlformats.org/presentationml/2006/ole">
            <p:oleObj spid="_x0000_s5125" name="CorelDRAW" r:id="rId6" imgW="1353600" imgH="1346400" progId="">
              <p:embed/>
            </p:oleObj>
          </a:graphicData>
        </a:graphic>
      </p:graphicFrame>
      <p:graphicFrame>
        <p:nvGraphicFramePr>
          <p:cNvPr id="5126" name="Object 68"/>
          <p:cNvGraphicFramePr>
            <a:graphicFrameLocks noChangeAspect="1"/>
          </p:cNvGraphicFramePr>
          <p:nvPr/>
        </p:nvGraphicFramePr>
        <p:xfrm>
          <a:off x="5500688" y="4286250"/>
          <a:ext cx="2020887" cy="639763"/>
        </p:xfrm>
        <a:graphic>
          <a:graphicData uri="http://schemas.openxmlformats.org/presentationml/2006/ole">
            <p:oleObj spid="_x0000_s5126" name="CorelDRAW" r:id="rId7" imgW="618480" imgH="196560" progId="">
              <p:embed/>
            </p:oleObj>
          </a:graphicData>
        </a:graphic>
      </p:graphicFrame>
      <p:graphicFrame>
        <p:nvGraphicFramePr>
          <p:cNvPr id="5127" name="Object 69"/>
          <p:cNvGraphicFramePr>
            <a:graphicFrameLocks noChangeAspect="1"/>
          </p:cNvGraphicFramePr>
          <p:nvPr/>
        </p:nvGraphicFramePr>
        <p:xfrm>
          <a:off x="6000750" y="5286375"/>
          <a:ext cx="2643188" cy="1111250"/>
        </p:xfrm>
        <a:graphic>
          <a:graphicData uri="http://schemas.openxmlformats.org/presentationml/2006/ole">
            <p:oleObj spid="_x0000_s5127" name="CorelDRAW" r:id="rId8" imgW="3248640" imgH="1364040" progId="">
              <p:embed/>
            </p:oleObj>
          </a:graphicData>
        </a:graphic>
      </p:graphicFrame>
      <p:sp>
        <p:nvSpPr>
          <p:cNvPr id="16" name="Блок-схема: узел 15"/>
          <p:cNvSpPr/>
          <p:nvPr/>
        </p:nvSpPr>
        <p:spPr>
          <a:xfrm>
            <a:off x="467544" y="213285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67544" y="55172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3"/>
          <p:cNvGraphicFramePr>
            <a:graphicFrameLocks noChangeAspect="1"/>
          </p:cNvGraphicFramePr>
          <p:nvPr/>
        </p:nvGraphicFramePr>
        <p:xfrm>
          <a:off x="4454525" y="785813"/>
          <a:ext cx="4643438" cy="3735387"/>
        </p:xfrm>
        <a:graphic>
          <a:graphicData uri="http://schemas.openxmlformats.org/presentationml/2006/ole">
            <p:oleObj spid="_x0000_s6146" name="CorelDRAW" r:id="rId3" imgW="1856160" imgH="1492200" progId="">
              <p:embed/>
            </p:oleObj>
          </a:graphicData>
        </a:graphic>
      </p:graphicFrame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71500" y="1785938"/>
            <a:ext cx="46434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приближайтесь к месту взрыва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 держаться подальше от места происшествия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прячтесь  за углами зданий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взрыве немедленно падайте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землю,  закройте голову руками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немедленно  сообщите в полицию п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телефон «102»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возможности окажите помощь потерпевшим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 держаться подальше от </a:t>
            </a: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столбов,  линий электропередач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 держаться подальше от </a:t>
            </a:r>
          </a:p>
          <a:p>
            <a:r>
              <a:rPr lang="ru-RU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многоэтажных домов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0"/>
            <a:ext cx="697628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9" name="Пятно 1 8"/>
          <p:cNvSpPr/>
          <p:nvPr/>
        </p:nvSpPr>
        <p:spPr>
          <a:xfrm>
            <a:off x="5500694" y="3429000"/>
            <a:ext cx="1357322" cy="1214446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0648"/>
            <a:ext cx="6059929" cy="984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ТЕРРОРИСТИЧЕСКИЙ АКТ СОВЕРШЕН НА УЛИЦЕ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95536" y="19168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95536" y="342900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40770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95536" y="472514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95536" y="544522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95536" y="6093296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147" name="Object 44"/>
          <p:cNvGraphicFramePr>
            <a:graphicFrameLocks noChangeAspect="1"/>
          </p:cNvGraphicFramePr>
          <p:nvPr/>
        </p:nvGraphicFramePr>
        <p:xfrm>
          <a:off x="4857750" y="4429125"/>
          <a:ext cx="968375" cy="1428750"/>
        </p:xfrm>
        <a:graphic>
          <a:graphicData uri="http://schemas.openxmlformats.org/presentationml/2006/ole">
            <p:oleObj spid="_x0000_s6147" name="CorelDRAW" r:id="rId4" imgW="4312440" imgH="6366960" progId="">
              <p:embed/>
            </p:oleObj>
          </a:graphicData>
        </a:graphic>
      </p:graphicFrame>
      <p:graphicFrame>
        <p:nvGraphicFramePr>
          <p:cNvPr id="6148" name="Object 45"/>
          <p:cNvGraphicFramePr>
            <a:graphicFrameLocks noChangeAspect="1"/>
          </p:cNvGraphicFramePr>
          <p:nvPr/>
        </p:nvGraphicFramePr>
        <p:xfrm>
          <a:off x="5786438" y="5000625"/>
          <a:ext cx="1063625" cy="1571625"/>
        </p:xfrm>
        <a:graphic>
          <a:graphicData uri="http://schemas.openxmlformats.org/presentationml/2006/ole">
            <p:oleObj spid="_x0000_s6148" name="CorelDRAW" r:id="rId5" imgW="4312440" imgH="6366960" progId="">
              <p:embed/>
            </p:oleObj>
          </a:graphicData>
        </a:graphic>
      </p:graphicFrame>
      <p:graphicFrame>
        <p:nvGraphicFramePr>
          <p:cNvPr id="6149" name="Object 46"/>
          <p:cNvGraphicFramePr>
            <a:graphicFrameLocks noChangeAspect="1"/>
          </p:cNvGraphicFramePr>
          <p:nvPr/>
        </p:nvGraphicFramePr>
        <p:xfrm>
          <a:off x="6929438" y="4572000"/>
          <a:ext cx="1900237" cy="1214438"/>
        </p:xfrm>
        <a:graphic>
          <a:graphicData uri="http://schemas.openxmlformats.org/presentationml/2006/ole">
            <p:oleObj spid="_x0000_s6149" name="CorelDRAW CMX" r:id="rId6" imgW="3579840" imgH="2287800" progId="">
              <p:embed/>
            </p:oleObj>
          </a:graphicData>
        </a:graphic>
      </p:graphicFrame>
      <p:sp>
        <p:nvSpPr>
          <p:cNvPr id="17" name="Блок-схема: узел 16"/>
          <p:cNvSpPr/>
          <p:nvPr/>
        </p:nvSpPr>
        <p:spPr>
          <a:xfrm>
            <a:off x="395536" y="234888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95536" y="29969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59"/>
          <p:cNvGraphicFramePr>
            <a:graphicFrameLocks noChangeAspect="1"/>
          </p:cNvGraphicFramePr>
          <p:nvPr/>
        </p:nvGraphicFramePr>
        <p:xfrm>
          <a:off x="4572000" y="214313"/>
          <a:ext cx="4341813" cy="3354387"/>
        </p:xfrm>
        <a:graphic>
          <a:graphicData uri="http://schemas.openxmlformats.org/presentationml/2006/ole">
            <p:oleObj spid="_x0000_s7170" name="CorelDRAW CMX" r:id="rId3" imgW="2682720" imgH="2073240" progId="">
              <p:embed/>
            </p:oleObj>
          </a:graphicData>
        </a:graphic>
      </p:graphicFrame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643313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приближайтесь к окнам, дверным проемам, </a:t>
            </a: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стойте  у окон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входите в комнаты, выходящие окнами в сторону откуда слышны выстрелы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немедленно сообщите в полицию  на телефон «</a:t>
            </a:r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открывайте дверь незнакомым  людям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выходите на улицу</a:t>
            </a:r>
            <a:endParaRPr 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60"/>
          <p:cNvGraphicFramePr>
            <a:graphicFrameLocks noChangeAspect="1"/>
          </p:cNvGraphicFramePr>
          <p:nvPr/>
        </p:nvGraphicFramePr>
        <p:xfrm>
          <a:off x="3929063" y="1474788"/>
          <a:ext cx="1785937" cy="2025650"/>
        </p:xfrm>
        <a:graphic>
          <a:graphicData uri="http://schemas.openxmlformats.org/presentationml/2006/ole">
            <p:oleObj spid="_x0000_s7171" name="CorelDRAW" r:id="rId4" imgW="4203360" imgH="4765680" progId="">
              <p:embed/>
            </p:oleObj>
          </a:graphicData>
        </a:graphic>
      </p:graphicFrame>
      <p:graphicFrame>
        <p:nvGraphicFramePr>
          <p:cNvPr id="7172" name="Object 61"/>
          <p:cNvGraphicFramePr>
            <a:graphicFrameLocks noChangeAspect="1"/>
          </p:cNvGraphicFramePr>
          <p:nvPr/>
        </p:nvGraphicFramePr>
        <p:xfrm>
          <a:off x="5072063" y="2714625"/>
          <a:ext cx="1785937" cy="2025650"/>
        </p:xfrm>
        <a:graphic>
          <a:graphicData uri="http://schemas.openxmlformats.org/presentationml/2006/ole">
            <p:oleObj spid="_x0000_s7172" name="CorelDRAW" r:id="rId5" imgW="4203360" imgH="4765680" progId="">
              <p:embed/>
            </p:oleObj>
          </a:graphicData>
        </a:graphic>
      </p:graphicFrame>
      <p:graphicFrame>
        <p:nvGraphicFramePr>
          <p:cNvPr id="7173" name="Object 62"/>
          <p:cNvGraphicFramePr>
            <a:graphicFrameLocks noChangeAspect="1"/>
          </p:cNvGraphicFramePr>
          <p:nvPr/>
        </p:nvGraphicFramePr>
        <p:xfrm>
          <a:off x="3643313" y="4857750"/>
          <a:ext cx="3786187" cy="1749425"/>
        </p:xfrm>
        <a:graphic>
          <a:graphicData uri="http://schemas.openxmlformats.org/presentationml/2006/ole">
            <p:oleObj spid="_x0000_s7173" name="CorelDRAW" r:id="rId6" imgW="7212600" imgH="3332160" progId="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7215188" y="500063"/>
            <a:ext cx="1214437" cy="9286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7250907" y="607218"/>
            <a:ext cx="1143000" cy="7858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214290"/>
            <a:ext cx="442915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услышали звуки выстрела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95536" y="299695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342900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95536" y="443711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395536" y="515719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174" name="Object 63"/>
          <p:cNvGraphicFramePr>
            <a:graphicFrameLocks noChangeAspect="1"/>
          </p:cNvGraphicFramePr>
          <p:nvPr/>
        </p:nvGraphicFramePr>
        <p:xfrm>
          <a:off x="7143750" y="3143250"/>
          <a:ext cx="1785938" cy="2025650"/>
        </p:xfrm>
        <a:graphic>
          <a:graphicData uri="http://schemas.openxmlformats.org/presentationml/2006/ole">
            <p:oleObj spid="_x0000_s7174" name="CorelDRAW" r:id="rId7" imgW="4203360" imgH="4765680" progId="">
              <p:embed/>
            </p:oleObj>
          </a:graphicData>
        </a:graphic>
      </p:graphicFrame>
      <p:sp>
        <p:nvSpPr>
          <p:cNvPr id="7" name="Пятно 1 6"/>
          <p:cNvSpPr/>
          <p:nvPr/>
        </p:nvSpPr>
        <p:spPr>
          <a:xfrm>
            <a:off x="7429520" y="5214950"/>
            <a:ext cx="1428760" cy="114300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мка 1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95536" y="58772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71500" y="2071688"/>
            <a:ext cx="392906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немедленно ложитесь  на пол, закройте голову руками</a:t>
            </a:r>
            <a:endParaRPr lang="ru-RU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держитесь  подальше от окон, шкафов и полок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 бегите,  не пользуйтесь лифтами</a:t>
            </a:r>
            <a:endParaRPr lang="ru-RU" sz="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держитесь подальше от стен и иных предметов  со стеклянным  покрытием </a:t>
            </a:r>
          </a:p>
          <a:p>
            <a:endParaRPr lang="kk-KZ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старайтесь держаться ближе к дверным проемам,  несущим стенам</a:t>
            </a:r>
            <a:endParaRPr lang="ru-RU" sz="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C:\Documents and Settings\Администратор\Рабочий стол\1_files\slide0001-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6030913" y="4929188"/>
            <a:ext cx="28575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357158" y="2214554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57158" y="378619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57158" y="4500570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95536" y="551723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194" name="Object 13"/>
          <p:cNvGraphicFramePr>
            <a:graphicFrameLocks noChangeAspect="1"/>
          </p:cNvGraphicFramePr>
          <p:nvPr/>
        </p:nvGraphicFramePr>
        <p:xfrm>
          <a:off x="4214813" y="928688"/>
          <a:ext cx="4772025" cy="4706937"/>
        </p:xfrm>
        <a:graphic>
          <a:graphicData uri="http://schemas.openxmlformats.org/presentationml/2006/ole">
            <p:oleObj spid="_x0000_s8194" name="CorelDRAW" r:id="rId4" imgW="1328400" imgH="131112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14810" y="0"/>
            <a:ext cx="5547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4500562" y="4857760"/>
            <a:ext cx="2000264" cy="1857388"/>
          </a:xfrm>
          <a:prstGeom prst="irregularSeal1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57158" y="3000372"/>
            <a:ext cx="142876" cy="142876"/>
          </a:xfrm>
          <a:prstGeom prst="flowChartConnec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мка 1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85728"/>
            <a:ext cx="4286280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ТЕРРОРИСТИЧЕСКИЙ АКТ ПРОИЗОШЕЛ ВНУТРИ ЗДАНИЯ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626</Words>
  <Application>Microsoft Office PowerPoint</Application>
  <PresentationFormat>Экран (4:3)</PresentationFormat>
  <Paragraphs>198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CorelDRAW CMX</vt:lpstr>
      <vt:lpstr>CorelDRAW</vt:lpstr>
      <vt:lpstr>ПАМЯТКА  о правилах поведения при угрозе или совершении акта терроризма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С. А. Залата</dc:creator>
  <cp:lastModifiedBy>пк</cp:lastModifiedBy>
  <cp:revision>275</cp:revision>
  <dcterms:created xsi:type="dcterms:W3CDTF">2010-04-03T08:55:55Z</dcterms:created>
  <dcterms:modified xsi:type="dcterms:W3CDTF">2021-05-14T04:31:19Z</dcterms:modified>
</cp:coreProperties>
</file>